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03150fd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03150fd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1e63625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1e63625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Vehicle type, registration year and month, horsepower and brand were massively important.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1e63625d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1e63625d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Mileage, damage,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03150fd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03150fd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03150fdb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03150fdb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2063534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2063534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07992e3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07992e3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1" marL="914400" rtl="0" algn="l">
              <a:lnSpc>
                <a:spcPct val="115000"/>
              </a:lnSpc>
              <a:spcBef>
                <a:spcPts val="0"/>
              </a:spcBef>
              <a:spcAft>
                <a:spcPts val="0"/>
              </a:spcAft>
              <a:buClr>
                <a:schemeClr val="dk2"/>
              </a:buClr>
              <a:buSzPts val="1800"/>
              <a:buChar char="○"/>
            </a:pPr>
            <a:r>
              <a:rPr lang="en" sz="1800">
                <a:solidFill>
                  <a:schemeClr val="dk2"/>
                </a:solidFill>
              </a:rPr>
              <a:t>Involves large variable sums </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The product has a large number of variables that impact the price</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Despite this, there’s surprisingly little set procedure as to how any particular attribute of a car will impact its price. </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Case in point; my 2016 Nissan Versa</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9000 miles</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No damage to speak of</a:t>
            </a:r>
            <a:endParaRPr sz="14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07992e3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07992e3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The data was scraped from german automobile classifieds </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A lot of cleaning and scraping was needed to make the data amenable to actual analysis. </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As a result we lost valuable insights </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The “seller” column was mostly one data point, “private” indicating the sellers name was private, there were a handful of “commercial” category sellers, but not enough to justify it’s inclusion in the data set.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Dates, while useful for engineering other features, were too varied to produce useful data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Zip codes were not consistent enough to use as a scalar value, and were too varied to use easily as a categorical one.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A similar issue came up with the names of the cars, when it came to regression.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The price is set from the sellers perspective, we do not know if a particular classified did find a successful buyer.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Many of these features could be integrated in a blackbox random forest regression.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03150fd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03150fd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Length of time </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A substantial amount of capital is locked up in a car for most sellers, giving them cause to liquify that asset as quickly as possible.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A buyer is always risking losing the best offer they see when they choose to not follow up on a classified ad. Knowing the probable remaining time left to the cars availability helps them quantify the risk. </a:t>
            </a:r>
            <a:endParaRPr sz="14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Appropriate pricing </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A car's value is fluctuating in reaction to several important features.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Damage, the number of kilometers logged, value of a model and its year.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Resale value at the dealership is not equivalent to resale value in classifieds. </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Developing an aggregate estimation of what prices get posted is the best approach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1e63625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1e63625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statistically, we might be able to use features in models to alter prices in such a way that would be advantageous to the market, the nature of personal psychology limits what information can reasonably be </a:t>
            </a:r>
            <a:r>
              <a:rPr lang="en"/>
              <a:t>interpreted</a:t>
            </a:r>
            <a:r>
              <a:rPr lang="en"/>
              <a:t> in order to implement.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Case in point: Ebay Motors and AutoNation attempted and failed to implement a reverse auction model. Sellers found that they were unable to find that amount of bidders interested in a reverse auction to get the bid to close. With setting a </a:t>
            </a:r>
            <a:r>
              <a:rPr lang="en"/>
              <a:t>minimum</a:t>
            </a:r>
            <a:r>
              <a:rPr lang="en"/>
              <a:t> threshold, buyers often would lack the interest in their item to start the countdown, and would fail to close a bid. Without doing so, they were at risk at a substantial financial loss that they were unwilling to take.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20635347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20635347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2147483647 max for price. Translated to “Make your own car” at 888 Horsepower.</a:t>
            </a:r>
            <a:endParaRPr/>
          </a:p>
          <a:p>
            <a:pPr indent="0" lvl="0" marL="0" rtl="0" algn="l">
              <a:spcBef>
                <a:spcPts val="0"/>
              </a:spcBef>
              <a:spcAft>
                <a:spcPts val="0"/>
              </a:spcAft>
              <a:buNone/>
            </a:pPr>
            <a:r>
              <a:rPr lang="en"/>
              <a:t>This car is an audi a6 c5 avant, it along with 56 other cars was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20635347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20635347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5044 cars listed at $0. Representing nearly a 6th of the dataset.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07992e3f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07992e3f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Both regression and classification can be valuable. </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Although a user will want to have a prediction for the exact value and wait for their classified car ad, they would likely prefer a more accurate bracket that the car was classified under. </a:t>
            </a:r>
            <a:endParaRPr sz="14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If accurate regression is possible with the data, then that’s what should be presented to the userbase.</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If it is impossible, but classification is possible, then that’s the form of model that should be shown to the user base.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03150fd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03150fd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6.jpg"/><Relationship Id="rId5"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370700"/>
            <a:ext cx="6367500" cy="224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used car value in classified markets using supervised learning</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Vera Ebel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Assessing</a:t>
            </a:r>
            <a:r>
              <a:rPr lang="en"/>
              <a:t> price</a:t>
            </a:r>
            <a:endParaRPr/>
          </a:p>
        </p:txBody>
      </p:sp>
      <p:pic>
        <p:nvPicPr>
          <p:cNvPr id="146" name="Google Shape;146;p22"/>
          <p:cNvPicPr preferRelativeResize="0"/>
          <p:nvPr/>
        </p:nvPicPr>
        <p:blipFill>
          <a:blip r:embed="rId3">
            <a:alphaModFix/>
          </a:blip>
          <a:stretch>
            <a:fillRect/>
          </a:stretch>
        </p:blipFill>
        <p:spPr>
          <a:xfrm>
            <a:off x="179725" y="1017725"/>
            <a:ext cx="5604000" cy="3835025"/>
          </a:xfrm>
          <a:prstGeom prst="rect">
            <a:avLst/>
          </a:prstGeom>
          <a:noFill/>
          <a:ln>
            <a:noFill/>
          </a:ln>
        </p:spPr>
      </p:pic>
      <p:pic>
        <p:nvPicPr>
          <p:cNvPr id="147" name="Google Shape;147;p22"/>
          <p:cNvPicPr preferRelativeResize="0"/>
          <p:nvPr/>
        </p:nvPicPr>
        <p:blipFill>
          <a:blip r:embed="rId4">
            <a:alphaModFix/>
          </a:blip>
          <a:stretch>
            <a:fillRect/>
          </a:stretch>
        </p:blipFill>
        <p:spPr>
          <a:xfrm>
            <a:off x="1355163" y="1767313"/>
            <a:ext cx="7477125" cy="273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matters for the price model? </a:t>
            </a:r>
            <a:endParaRPr/>
          </a:p>
        </p:txBody>
      </p:sp>
      <p:pic>
        <p:nvPicPr>
          <p:cNvPr id="153" name="Google Shape;153;p23"/>
          <p:cNvPicPr preferRelativeResize="0"/>
          <p:nvPr/>
        </p:nvPicPr>
        <p:blipFill>
          <a:blip r:embed="rId3">
            <a:alphaModFix/>
          </a:blip>
          <a:stretch>
            <a:fillRect/>
          </a:stretch>
        </p:blipFill>
        <p:spPr>
          <a:xfrm>
            <a:off x="311700" y="1342050"/>
            <a:ext cx="2857500" cy="2857500"/>
          </a:xfrm>
          <a:prstGeom prst="rect">
            <a:avLst/>
          </a:prstGeom>
          <a:noFill/>
          <a:ln>
            <a:noFill/>
          </a:ln>
        </p:spPr>
      </p:pic>
      <p:pic>
        <p:nvPicPr>
          <p:cNvPr id="154" name="Google Shape;154;p23"/>
          <p:cNvPicPr preferRelativeResize="0"/>
          <p:nvPr/>
        </p:nvPicPr>
        <p:blipFill>
          <a:blip r:embed="rId4">
            <a:alphaModFix/>
          </a:blip>
          <a:stretch>
            <a:fillRect/>
          </a:stretch>
        </p:blipFill>
        <p:spPr>
          <a:xfrm>
            <a:off x="2209250" y="1397113"/>
            <a:ext cx="3810000" cy="2886075"/>
          </a:xfrm>
          <a:prstGeom prst="rect">
            <a:avLst/>
          </a:prstGeom>
          <a:noFill/>
          <a:ln>
            <a:noFill/>
          </a:ln>
        </p:spPr>
      </p:pic>
      <p:pic>
        <p:nvPicPr>
          <p:cNvPr id="155" name="Google Shape;155;p23"/>
          <p:cNvPicPr preferRelativeResize="0"/>
          <p:nvPr/>
        </p:nvPicPr>
        <p:blipFill>
          <a:blip r:embed="rId5">
            <a:alphaModFix/>
          </a:blip>
          <a:stretch>
            <a:fillRect/>
          </a:stretch>
        </p:blipFill>
        <p:spPr>
          <a:xfrm>
            <a:off x="3952925" y="1242787"/>
            <a:ext cx="4543651" cy="3194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didn’t matter for the price model?</a:t>
            </a:r>
            <a:endParaRPr/>
          </a:p>
        </p:txBody>
      </p:sp>
      <p:sp>
        <p:nvSpPr>
          <p:cNvPr id="161" name="Google Shape;161;p24"/>
          <p:cNvSpPr txBox="1"/>
          <p:nvPr>
            <p:ph idx="1" type="body"/>
          </p:nvPr>
        </p:nvSpPr>
        <p:spPr>
          <a:xfrm>
            <a:off x="311700" y="3996225"/>
            <a:ext cx="8520600" cy="88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However, these did matter in the prediction for if a classified ad was going to stay up for a substantial amount of time. </a:t>
            </a:r>
            <a:endParaRPr/>
          </a:p>
        </p:txBody>
      </p:sp>
      <p:pic>
        <p:nvPicPr>
          <p:cNvPr id="162" name="Google Shape;162;p24"/>
          <p:cNvPicPr preferRelativeResize="0"/>
          <p:nvPr/>
        </p:nvPicPr>
        <p:blipFill>
          <a:blip r:embed="rId3">
            <a:alphaModFix/>
          </a:blip>
          <a:stretch>
            <a:fillRect/>
          </a:stretch>
        </p:blipFill>
        <p:spPr>
          <a:xfrm>
            <a:off x="311700" y="1098475"/>
            <a:ext cx="4010549" cy="2673699"/>
          </a:xfrm>
          <a:prstGeom prst="rect">
            <a:avLst/>
          </a:prstGeom>
          <a:noFill/>
          <a:ln>
            <a:noFill/>
          </a:ln>
        </p:spPr>
      </p:pic>
      <p:pic>
        <p:nvPicPr>
          <p:cNvPr id="163" name="Google Shape;163;p24"/>
          <p:cNvPicPr preferRelativeResize="0"/>
          <p:nvPr/>
        </p:nvPicPr>
        <p:blipFill>
          <a:blip r:embed="rId4">
            <a:alphaModFix/>
          </a:blip>
          <a:stretch>
            <a:fillRect/>
          </a:stretch>
        </p:blipFill>
        <p:spPr>
          <a:xfrm>
            <a:off x="2313524" y="1193163"/>
            <a:ext cx="4516950" cy="24843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Assessing time </a:t>
            </a:r>
            <a:endParaRPr/>
          </a:p>
        </p:txBody>
      </p:sp>
      <p:pic>
        <p:nvPicPr>
          <p:cNvPr id="169" name="Google Shape;169;p25"/>
          <p:cNvPicPr preferRelativeResize="0"/>
          <p:nvPr/>
        </p:nvPicPr>
        <p:blipFill>
          <a:blip r:embed="rId3">
            <a:alphaModFix/>
          </a:blip>
          <a:stretch>
            <a:fillRect/>
          </a:stretch>
        </p:blipFill>
        <p:spPr>
          <a:xfrm>
            <a:off x="613750" y="1017800"/>
            <a:ext cx="7496175" cy="3790950"/>
          </a:xfrm>
          <a:prstGeom prst="rect">
            <a:avLst/>
          </a:prstGeom>
          <a:noFill/>
          <a:ln>
            <a:noFill/>
          </a:ln>
        </p:spPr>
      </p:pic>
      <p:pic>
        <p:nvPicPr>
          <p:cNvPr id="170" name="Google Shape;170;p25"/>
          <p:cNvPicPr preferRelativeResize="0"/>
          <p:nvPr/>
        </p:nvPicPr>
        <p:blipFill>
          <a:blip r:embed="rId4">
            <a:alphaModFix/>
          </a:blip>
          <a:stretch>
            <a:fillRect/>
          </a:stretch>
        </p:blipFill>
        <p:spPr>
          <a:xfrm>
            <a:off x="682400" y="1017800"/>
            <a:ext cx="7656124" cy="351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176" name="Google Shape;176;p26"/>
          <p:cNvSpPr txBox="1"/>
          <p:nvPr>
            <p:ph idx="1" type="body"/>
          </p:nvPr>
        </p:nvSpPr>
        <p:spPr>
          <a:xfrm>
            <a:off x="311700" y="1152475"/>
            <a:ext cx="8520600" cy="386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cars have a multitude of features which have a cumulative  effect on it’s value</a:t>
            </a:r>
            <a:endParaRPr/>
          </a:p>
          <a:p>
            <a:pPr indent="-342900" lvl="0" marL="457200" rtl="0" algn="l">
              <a:spcBef>
                <a:spcPts val="0"/>
              </a:spcBef>
              <a:spcAft>
                <a:spcPts val="0"/>
              </a:spcAft>
              <a:buSzPts val="1800"/>
              <a:buChar char="●"/>
            </a:pPr>
            <a:r>
              <a:rPr lang="en"/>
              <a:t>However, sellers generally pay the most attention to features that determined the value of the car when they bought it, and tend to underestimate the depreciation in value that has occured while the car was in their possession. </a:t>
            </a:r>
            <a:endParaRPr/>
          </a:p>
          <a:p>
            <a:pPr indent="-342900" lvl="0" marL="457200" rtl="0" algn="l">
              <a:spcBef>
                <a:spcPts val="0"/>
              </a:spcBef>
              <a:spcAft>
                <a:spcPts val="0"/>
              </a:spcAft>
              <a:buSzPts val="1800"/>
              <a:buChar char="●"/>
            </a:pPr>
            <a:r>
              <a:rPr lang="en"/>
              <a:t>It is easy to post a car at a reasonable price, but difficult to know when it will be responded to</a:t>
            </a:r>
            <a:endParaRPr/>
          </a:p>
          <a:p>
            <a:pPr indent="-342900" lvl="0" marL="457200" rtl="0" algn="l">
              <a:spcBef>
                <a:spcPts val="0"/>
              </a:spcBef>
              <a:spcAft>
                <a:spcPts val="0"/>
              </a:spcAft>
              <a:buSzPts val="1800"/>
              <a:buChar char="●"/>
            </a:pPr>
            <a:r>
              <a:rPr lang="en"/>
              <a:t>Price represents a seller mindset, which comes with it’s own biases, the time in which it takes the car to sell represents a buyers concern, the </a:t>
            </a:r>
            <a:r>
              <a:rPr lang="en"/>
              <a:t>discrepancy</a:t>
            </a:r>
            <a:r>
              <a:rPr lang="en"/>
              <a:t> between these two </a:t>
            </a:r>
            <a:r>
              <a:rPr lang="en"/>
              <a:t>in terms</a:t>
            </a:r>
            <a:r>
              <a:rPr lang="en"/>
              <a:t> of feature importance represents a difficulty private sellers have in evaluating their own car.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1000"/>
                                        <p:tgtEl>
                                          <p:spTgt spid="17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 and sources</a:t>
            </a:r>
            <a:endParaRPr/>
          </a:p>
        </p:txBody>
      </p:sp>
      <p:sp>
        <p:nvSpPr>
          <p:cNvPr id="182" name="Google Shape;182;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data: https://www.kaggle.com/orgesleka/used-cars-database</a:t>
            </a:r>
            <a:endParaRPr/>
          </a:p>
          <a:p>
            <a:pPr indent="-342900" lvl="0" marL="457200" rtl="0" algn="l">
              <a:spcBef>
                <a:spcPts val="0"/>
              </a:spcBef>
              <a:spcAft>
                <a:spcPts val="0"/>
              </a:spcAft>
              <a:buSzPts val="1800"/>
              <a:buChar char="●"/>
            </a:pPr>
            <a:r>
              <a:rPr lang="en"/>
              <a:t>The module used for decision tree visualizations: https://github.com/parrt/dtreeviz</a:t>
            </a:r>
            <a:endParaRPr/>
          </a:p>
          <a:p>
            <a:pPr indent="-342900" lvl="0" marL="457200" rtl="0" algn="l">
              <a:spcBef>
                <a:spcPts val="0"/>
              </a:spcBef>
              <a:spcAft>
                <a:spcPts val="0"/>
              </a:spcAft>
              <a:buSzPts val="1800"/>
              <a:buChar char="●"/>
            </a:pPr>
            <a:r>
              <a:rPr lang="en"/>
              <a:t>Jupyter notebook: https://drive.google.com/file/d/1u0ri-WWqetcE_Wf_5EGqaPGcDgKFQ8L2/view?usp=sharing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wild world of used cars, and the constantly fluctuating prices therein </a:t>
            </a:r>
            <a:endParaRPr/>
          </a:p>
        </p:txBody>
      </p:sp>
      <p:pic>
        <p:nvPicPr>
          <p:cNvPr id="92" name="Google Shape;92;p14"/>
          <p:cNvPicPr preferRelativeResize="0"/>
          <p:nvPr/>
        </p:nvPicPr>
        <p:blipFill>
          <a:blip r:embed="rId3">
            <a:alphaModFix/>
          </a:blip>
          <a:stretch>
            <a:fillRect/>
          </a:stretch>
        </p:blipFill>
        <p:spPr>
          <a:xfrm>
            <a:off x="385775" y="1756350"/>
            <a:ext cx="5467625" cy="2733800"/>
          </a:xfrm>
          <a:prstGeom prst="rect">
            <a:avLst/>
          </a:prstGeom>
          <a:noFill/>
          <a:ln>
            <a:noFill/>
          </a:ln>
        </p:spPr>
      </p:pic>
      <p:pic>
        <p:nvPicPr>
          <p:cNvPr id="93" name="Google Shape;93;p14"/>
          <p:cNvPicPr preferRelativeResize="0"/>
          <p:nvPr/>
        </p:nvPicPr>
        <p:blipFill>
          <a:blip r:embed="rId4">
            <a:alphaModFix/>
          </a:blip>
          <a:stretch>
            <a:fillRect/>
          </a:stretch>
        </p:blipFill>
        <p:spPr>
          <a:xfrm>
            <a:off x="2648238" y="1756347"/>
            <a:ext cx="5467626" cy="27338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set</a:t>
            </a:r>
            <a:endParaRPr/>
          </a:p>
        </p:txBody>
      </p:sp>
      <p:pic>
        <p:nvPicPr>
          <p:cNvPr id="99" name="Google Shape;99;p15"/>
          <p:cNvPicPr preferRelativeResize="0"/>
          <p:nvPr/>
        </p:nvPicPr>
        <p:blipFill>
          <a:blip r:embed="rId3">
            <a:alphaModFix/>
          </a:blip>
          <a:stretch>
            <a:fillRect/>
          </a:stretch>
        </p:blipFill>
        <p:spPr>
          <a:xfrm>
            <a:off x="407188" y="1095575"/>
            <a:ext cx="7534485"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Concerns that face a buyer and seller viewing a classified ad</a:t>
            </a:r>
            <a:endParaRPr/>
          </a:p>
        </p:txBody>
      </p:sp>
      <p:sp>
        <p:nvSpPr>
          <p:cNvPr id="105" name="Google Shape;105;p16"/>
          <p:cNvSpPr txBox="1"/>
          <p:nvPr>
            <p:ph idx="1" type="body"/>
          </p:nvPr>
        </p:nvSpPr>
        <p:spPr>
          <a:xfrm>
            <a:off x="311700" y="1478450"/>
            <a:ext cx="4260300" cy="309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Expected time frame of availability.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Appropriate pricing </a:t>
            </a:r>
            <a:endParaRPr/>
          </a:p>
        </p:txBody>
      </p:sp>
      <p:pic>
        <p:nvPicPr>
          <p:cNvPr id="106" name="Google Shape;106;p16"/>
          <p:cNvPicPr preferRelativeResize="0"/>
          <p:nvPr/>
        </p:nvPicPr>
        <p:blipFill>
          <a:blip r:embed="rId3">
            <a:alphaModFix/>
          </a:blip>
          <a:stretch>
            <a:fillRect/>
          </a:stretch>
        </p:blipFill>
        <p:spPr>
          <a:xfrm>
            <a:off x="4787325" y="1117100"/>
            <a:ext cx="2770525" cy="1849325"/>
          </a:xfrm>
          <a:prstGeom prst="rect">
            <a:avLst/>
          </a:prstGeom>
          <a:noFill/>
          <a:ln>
            <a:noFill/>
          </a:ln>
        </p:spPr>
      </p:pic>
      <p:pic>
        <p:nvPicPr>
          <p:cNvPr id="107" name="Google Shape;107;p16"/>
          <p:cNvPicPr preferRelativeResize="0"/>
          <p:nvPr/>
        </p:nvPicPr>
        <p:blipFill>
          <a:blip r:embed="rId4">
            <a:alphaModFix/>
          </a:blip>
          <a:stretch>
            <a:fillRect/>
          </a:stretch>
        </p:blipFill>
        <p:spPr>
          <a:xfrm>
            <a:off x="5654075" y="3065800"/>
            <a:ext cx="1903776" cy="1903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10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1000"/>
                                        <p:tgtEl>
                                          <p:spTgt spid="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1000"/>
                                        <p:tgtEl>
                                          <p:spTgt spid="1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animEffect filter="fade" transition="in">
                                      <p:cBhvr>
                                        <p:cTn dur="1000"/>
                                        <p:tgtEl>
                                          <p:spTgt spid="10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Framing the data from a sellers and buyers perspective</a:t>
            </a:r>
            <a:endParaRPr/>
          </a:p>
        </p:txBody>
      </p:sp>
      <p:pic>
        <p:nvPicPr>
          <p:cNvPr id="113" name="Google Shape;113;p17"/>
          <p:cNvPicPr preferRelativeResize="0"/>
          <p:nvPr/>
        </p:nvPicPr>
        <p:blipFill>
          <a:blip r:embed="rId3">
            <a:alphaModFix/>
          </a:blip>
          <a:stretch>
            <a:fillRect/>
          </a:stretch>
        </p:blipFill>
        <p:spPr>
          <a:xfrm>
            <a:off x="1822225" y="1086450"/>
            <a:ext cx="6792844"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311703" y="1187278"/>
            <a:ext cx="4904871" cy="3148950"/>
          </a:xfrm>
          <a:prstGeom prst="rect">
            <a:avLst/>
          </a:prstGeom>
          <a:noFill/>
          <a:ln>
            <a:noFill/>
          </a:ln>
        </p:spPr>
      </p:pic>
      <p:sp>
        <p:nvSpPr>
          <p:cNvPr id="119" name="Google Shape;119;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perils of letting users define feature values</a:t>
            </a:r>
            <a:endParaRPr/>
          </a:p>
        </p:txBody>
      </p:sp>
      <p:pic>
        <p:nvPicPr>
          <p:cNvPr id="120" name="Google Shape;120;p18"/>
          <p:cNvPicPr preferRelativeResize="0"/>
          <p:nvPr/>
        </p:nvPicPr>
        <p:blipFill>
          <a:blip r:embed="rId4">
            <a:alphaModFix/>
          </a:blip>
          <a:stretch>
            <a:fillRect/>
          </a:stretch>
        </p:blipFill>
        <p:spPr>
          <a:xfrm>
            <a:off x="2788025" y="1187275"/>
            <a:ext cx="5604926" cy="3295825"/>
          </a:xfrm>
          <a:prstGeom prst="rect">
            <a:avLst/>
          </a:prstGeom>
          <a:noFill/>
          <a:ln>
            <a:noFill/>
          </a:ln>
        </p:spPr>
      </p:pic>
      <p:sp>
        <p:nvSpPr>
          <p:cNvPr id="121" name="Google Shape;121;p18"/>
          <p:cNvSpPr txBox="1"/>
          <p:nvPr/>
        </p:nvSpPr>
        <p:spPr>
          <a:xfrm>
            <a:off x="2107500" y="4544525"/>
            <a:ext cx="49290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Mileage: 150000 Kilometers,  Price: €99,999,999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end...</a:t>
            </a:r>
            <a:endParaRPr/>
          </a:p>
        </p:txBody>
      </p:sp>
      <p:pic>
        <p:nvPicPr>
          <p:cNvPr id="127" name="Google Shape;127;p19"/>
          <p:cNvPicPr preferRelativeResize="0"/>
          <p:nvPr/>
        </p:nvPicPr>
        <p:blipFill>
          <a:blip r:embed="rId3">
            <a:alphaModFix/>
          </a:blip>
          <a:stretch>
            <a:fillRect/>
          </a:stretch>
        </p:blipFill>
        <p:spPr>
          <a:xfrm>
            <a:off x="619200" y="1180725"/>
            <a:ext cx="5659501" cy="3149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a:t>
            </a:r>
            <a:endParaRPr/>
          </a:p>
        </p:txBody>
      </p:sp>
      <p:pic>
        <p:nvPicPr>
          <p:cNvPr id="133" name="Google Shape;133;p20"/>
          <p:cNvPicPr preferRelativeResize="0"/>
          <p:nvPr/>
        </p:nvPicPr>
        <p:blipFill>
          <a:blip r:embed="rId3">
            <a:alphaModFix/>
          </a:blip>
          <a:stretch>
            <a:fillRect/>
          </a:stretch>
        </p:blipFill>
        <p:spPr>
          <a:xfrm>
            <a:off x="207325" y="1297463"/>
            <a:ext cx="4513700" cy="3401875"/>
          </a:xfrm>
          <a:prstGeom prst="rect">
            <a:avLst/>
          </a:prstGeom>
          <a:noFill/>
          <a:ln>
            <a:noFill/>
          </a:ln>
        </p:spPr>
      </p:pic>
      <p:pic>
        <p:nvPicPr>
          <p:cNvPr id="134" name="Google Shape;134;p20"/>
          <p:cNvPicPr preferRelativeResize="0"/>
          <p:nvPr/>
        </p:nvPicPr>
        <p:blipFill>
          <a:blip r:embed="rId4">
            <a:alphaModFix/>
          </a:blip>
          <a:stretch>
            <a:fillRect/>
          </a:stretch>
        </p:blipFill>
        <p:spPr>
          <a:xfrm>
            <a:off x="3090575" y="1482800"/>
            <a:ext cx="5412875" cy="303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all output variables are easy to predict</a:t>
            </a:r>
            <a:endParaRPr/>
          </a:p>
        </p:txBody>
      </p:sp>
      <p:sp>
        <p:nvSpPr>
          <p:cNvPr id="140" name="Google Shape;140;p21"/>
          <p:cNvSpPr txBox="1"/>
          <p:nvPr>
            <p:ph idx="1" type="body"/>
          </p:nvPr>
        </p:nvSpPr>
        <p:spPr>
          <a:xfrm>
            <a:off x="256775" y="1017800"/>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Price was the easiest output variable to fit a regression to. It scored at .87 R2 value, accurate enough to provide some meaningful insight to a person uncertain of the value of the car that they’ve posted. </a:t>
            </a:r>
            <a:endParaRPr/>
          </a:p>
          <a:p>
            <a:pPr indent="-342900" lvl="0" marL="457200" rtl="0" algn="l">
              <a:spcBef>
                <a:spcPts val="0"/>
              </a:spcBef>
              <a:spcAft>
                <a:spcPts val="0"/>
              </a:spcAft>
              <a:buSzPts val="1800"/>
              <a:buChar char="●"/>
            </a:pPr>
            <a:r>
              <a:rPr lang="en"/>
              <a:t>Time was much more difficult. Despite the abundance of data available, it seemed like there was less consistency between it and the other features. An important detail is that we do not have info on the end state of the car. Simply the time it was last seen by the crawler before being removed. In short, either we had missing data that prevented it from being accurately predicted, or there’s simply an element of bad luck to how long a classified will remain up.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